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2"/>
  </p:notesMasterIdLst>
  <p:sldIdLst>
    <p:sldId id="298" r:id="rId5"/>
    <p:sldId id="349" r:id="rId6"/>
    <p:sldId id="350" r:id="rId7"/>
    <p:sldId id="305" r:id="rId8"/>
    <p:sldId id="304" r:id="rId9"/>
    <p:sldId id="306" r:id="rId10"/>
    <p:sldId id="348" r:id="rId11"/>
    <p:sldId id="351" r:id="rId12"/>
    <p:sldId id="352" r:id="rId13"/>
    <p:sldId id="353" r:id="rId14"/>
    <p:sldId id="354" r:id="rId15"/>
    <p:sldId id="356" r:id="rId16"/>
    <p:sldId id="355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7" r:id="rId37"/>
    <p:sldId id="376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90" r:id="rId50"/>
    <p:sldId id="38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58D66-CDD8-41F7-88D9-A7D4FE41885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E6E1E-8EAA-4572-93AF-612C2EA17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19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32.xml"/><Relationship Id="rId3" Type="http://schemas.openxmlformats.org/officeDocument/2006/relationships/slide" Target="slide19.xml"/><Relationship Id="rId7" Type="http://schemas.openxmlformats.org/officeDocument/2006/relationships/slide" Target="slide23.xml"/><Relationship Id="rId12" Type="http://schemas.openxmlformats.org/officeDocument/2006/relationships/slide" Target="slide30.xml"/><Relationship Id="rId17" Type="http://schemas.openxmlformats.org/officeDocument/2006/relationships/slide" Target="slide38.xml"/><Relationship Id="rId2" Type="http://schemas.openxmlformats.org/officeDocument/2006/relationships/slide" Target="slide18.xml"/><Relationship Id="rId16" Type="http://schemas.openxmlformats.org/officeDocument/2006/relationships/slide" Target="slide3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28.xml"/><Relationship Id="rId5" Type="http://schemas.openxmlformats.org/officeDocument/2006/relationships/slide" Target="slide21.xm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slide" Target="slide20.xml"/><Relationship Id="rId9" Type="http://schemas.openxmlformats.org/officeDocument/2006/relationships/slide" Target="slide25.xml"/><Relationship Id="rId14" Type="http://schemas.openxmlformats.org/officeDocument/2006/relationships/slide" Target="slide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7" Type="http://schemas.openxmlformats.org/officeDocument/2006/relationships/slide" Target="slide47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6.xml"/><Relationship Id="rId5" Type="http://schemas.openxmlformats.org/officeDocument/2006/relationships/slide" Target="slide45.xml"/><Relationship Id="rId4" Type="http://schemas.openxmlformats.org/officeDocument/2006/relationships/slide" Target="slide4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29.xml"/><Relationship Id="rId7" Type="http://schemas.openxmlformats.org/officeDocument/2006/relationships/slide" Target="slide39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slide" Target="slide34.xml"/><Relationship Id="rId4" Type="http://schemas.openxmlformats.org/officeDocument/2006/relationships/slide" Target="slide31.xml"/><Relationship Id="rId9" Type="http://schemas.openxmlformats.org/officeDocument/2006/relationships/slide" Target="slide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i="1" dirty="0">
                <a:solidFill>
                  <a:schemeClr val="tx1"/>
                </a:solidFill>
              </a:rPr>
              <a:t>Data Engineers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cap="none" dirty="0"/>
              <a:t>A Summarization of the Answers Given by Data Engineers from the Survey Done by Kaggle in 2017,2018,2019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2F1E886-1E1B-C8B8-EE73-89AD00A04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20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3B727FB-77E7-A31D-ACD6-618CBBF61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71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B3C0052-71A3-4875-5669-3FDB6D42A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68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F0473DD-5502-C732-B1C3-0FF16F5E7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97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72BF1C-C139-D7FA-8E65-7892B699A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47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DF2D685-8B2D-73DE-7A0E-F6C0CEDE6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2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E5F927E-21BD-29D5-3237-03873A6D1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85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A8BCC489-E00B-495D-5BAF-FB11B104D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92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3031C94-C2B4-A3EE-13FD-DFA042648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29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845EB82-EBFC-8523-D981-54CA793FE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1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D62C99-DF5E-336D-97B7-C1D0A6C0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Read Before You Continue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EFF0A3-818E-0624-6370-02473498B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83" y="2455496"/>
            <a:ext cx="10058400" cy="343212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Some Points To Address:</a:t>
            </a:r>
          </a:p>
          <a:p>
            <a:r>
              <a:rPr lang="en-US" dirty="0">
                <a:solidFill>
                  <a:schemeClr val="tx1"/>
                </a:solidFill>
              </a:rPr>
              <a:t>1) The Sheets Are In the Same Order As the Answers.</a:t>
            </a:r>
          </a:p>
          <a:p>
            <a:r>
              <a:rPr lang="en-US" dirty="0">
                <a:solidFill>
                  <a:schemeClr val="tx1"/>
                </a:solidFill>
              </a:rPr>
              <a:t>2) The Answers For Questions 2,3,5,6,8 Are in an Excel File That is in the Same Folder As This PowerPoint File</a:t>
            </a:r>
          </a:p>
          <a:p>
            <a:r>
              <a:rPr lang="en-US" dirty="0">
                <a:solidFill>
                  <a:schemeClr val="tx1"/>
                </a:solidFill>
              </a:rPr>
              <a:t>3) Click The Link placed on the Numbers Behind The Questions To Get to the Page That Contains The Answer</a:t>
            </a:r>
          </a:p>
          <a:p>
            <a:r>
              <a:rPr lang="en-US" dirty="0">
                <a:solidFill>
                  <a:schemeClr val="tx1"/>
                </a:solidFill>
              </a:rPr>
              <a:t>4) The Data For Questions 21 Was Unusable So the Question Was Skipped.</a:t>
            </a:r>
          </a:p>
          <a:p>
            <a:r>
              <a:rPr lang="en-US" dirty="0">
                <a:solidFill>
                  <a:schemeClr val="tx1"/>
                </a:solidFill>
              </a:rPr>
              <a:t>5) The Labels Are Proportionate to the Values(Make Sure To Check Labels If You Are Comparing Between Professions).</a:t>
            </a:r>
          </a:p>
          <a:p>
            <a:r>
              <a:rPr lang="en-US" dirty="0">
                <a:solidFill>
                  <a:schemeClr val="tx1"/>
                </a:solidFill>
              </a:rPr>
              <a:t>6) This Was A Long Project So I Apologize For Any Typos.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042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8758F6F-A013-F210-F421-16ACEAE9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80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bar chart&#10;&#10;Description automatically generated">
            <a:extLst>
              <a:ext uri="{FF2B5EF4-FFF2-40B4-BE49-F238E27FC236}">
                <a16:creationId xmlns:a16="http://schemas.microsoft.com/office/drawing/2014/main" id="{C68958C3-E6E9-C68D-11C9-6E0BF88E5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3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bar chart&#10;&#10;Description automatically generated">
            <a:extLst>
              <a:ext uri="{FF2B5EF4-FFF2-40B4-BE49-F238E27FC236}">
                <a16:creationId xmlns:a16="http://schemas.microsoft.com/office/drawing/2014/main" id="{91EA3A8C-0F74-0FDE-E7E7-BD27A7E2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82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A4D08A9-0622-BFBC-3FDA-81415242C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51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9E2D7BC-59F4-A34A-331B-5395B619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83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3D494E2-4BB4-DE98-8FAB-FEDCB76D3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F6767-F593-C30C-B98A-B1976343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70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A484CCB-7C6C-28BC-D645-A2D40D09C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19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9C7D855-C93D-4B7A-4727-46610546D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47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B611537-1FC6-BA05-DAC7-B0B8F0EB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7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CD2DD-9ABE-C08A-10B8-7851B974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248" y="620720"/>
            <a:ext cx="5759431" cy="280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Objectives</a:t>
            </a:r>
          </a:p>
        </p:txBody>
      </p:sp>
      <p:pic>
        <p:nvPicPr>
          <p:cNvPr id="39" name="Graphic 6" descr="Bullseye">
            <a:extLst>
              <a:ext uri="{FF2B5EF4-FFF2-40B4-BE49-F238E27FC236}">
                <a16:creationId xmlns:a16="http://schemas.microsoft.com/office/drawing/2014/main" id="{71877E24-0C1B-AB0B-27E4-D521C44DE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01663" y="358886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798DCFB-14B6-4508-990A-13AB676C2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Badge 1 outline">
            <a:extLst>
              <a:ext uri="{FF2B5EF4-FFF2-40B4-BE49-F238E27FC236}">
                <a16:creationId xmlns:a16="http://schemas.microsoft.com/office/drawing/2014/main" id="{C122BCD9-0311-A0DF-6963-3BC3D6C3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6248" y="3543221"/>
            <a:ext cx="914400" cy="914400"/>
          </a:xfrm>
          <a:prstGeom prst="rect">
            <a:avLst/>
          </a:prstGeom>
        </p:spPr>
      </p:pic>
      <p:pic>
        <p:nvPicPr>
          <p:cNvPr id="26" name="Graphic 25" descr="Badge outline">
            <a:extLst>
              <a:ext uri="{FF2B5EF4-FFF2-40B4-BE49-F238E27FC236}">
                <a16:creationId xmlns:a16="http://schemas.microsoft.com/office/drawing/2014/main" id="{BB0A4727-DEBA-6C35-D4A2-63470CDBA2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6248" y="4409159"/>
            <a:ext cx="914400" cy="914400"/>
          </a:xfrm>
          <a:prstGeom prst="rect">
            <a:avLst/>
          </a:prstGeom>
        </p:spPr>
      </p:pic>
      <p:pic>
        <p:nvPicPr>
          <p:cNvPr id="45" name="Graphic 44" descr="Badge 3 outline">
            <a:extLst>
              <a:ext uri="{FF2B5EF4-FFF2-40B4-BE49-F238E27FC236}">
                <a16:creationId xmlns:a16="http://schemas.microsoft.com/office/drawing/2014/main" id="{9BE18C70-1BF2-1166-C5B9-237352992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96248" y="5275097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A777CA-5889-9407-EF17-CD7C3F0AEC92}"/>
              </a:ext>
            </a:extLst>
          </p:cNvPr>
          <p:cNvSpPr txBox="1"/>
          <p:nvPr/>
        </p:nvSpPr>
        <p:spPr>
          <a:xfrm>
            <a:off x="6310648" y="3781425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Locate The Most Popular Tools Among Professionals</a:t>
            </a:r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708F03-B9F9-4C06-76DA-388885CC1212}"/>
              </a:ext>
            </a:extLst>
          </p:cNvPr>
          <p:cNvSpPr txBox="1"/>
          <p:nvPr/>
        </p:nvSpPr>
        <p:spPr>
          <a:xfrm>
            <a:off x="6310648" y="4628766"/>
            <a:ext cx="36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Check Their </a:t>
            </a:r>
            <a:r>
              <a:rPr lang="en-US" dirty="0"/>
              <a:t>Recommendations To Locate The Most Useful Tools</a:t>
            </a:r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5ED4C9-8941-444F-ED37-0854584AB979}"/>
              </a:ext>
            </a:extLst>
          </p:cNvPr>
          <p:cNvSpPr txBox="1"/>
          <p:nvPr/>
        </p:nvSpPr>
        <p:spPr>
          <a:xfrm>
            <a:off x="6310648" y="5477583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Understand Which Tools Are in High Demand in the Market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047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5002AE0-6B6E-79AA-C734-ED4F2A99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4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A7AF396-FA87-B0AB-385F-43BEB31E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79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9EBC59C3-8A65-989C-E035-C340254D5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26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B3FBA80-F6FD-B9BA-E511-5A6B9FF39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54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1023161-DBD6-2730-DE35-D8D222646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72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8A1614E-D086-6644-45C0-EFA06FF2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07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862EE0C-CBDD-5214-5DCF-A3769700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11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B2AB4F7-1EDF-A2A1-FCF4-9DDB46F00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7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99FCD-7C04-B2E5-E9A3-A9CB717C3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89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6FE8EDB-39D5-730E-C1F3-EC9B04A92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38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49134527"/>
              </p:ext>
            </p:extLst>
          </p:nvPr>
        </p:nvGraphicFramePr>
        <p:xfrm>
          <a:off x="391887" y="1081833"/>
          <a:ext cx="11467322" cy="5290975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5161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81651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2045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1359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290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hlinkClick r:id="rId2" action="ppaction://hlinksldjump"/>
                        </a:rPr>
                        <a:t>1</a:t>
                      </a:r>
                      <a:r>
                        <a:rPr lang="en-GB" sz="1400" dirty="0"/>
                        <a:t>) What is your age?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2) What is your gender?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3) In which country do you currently reside?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4</a:t>
                      </a:r>
                      <a:r>
                        <a:rPr lang="en-US" sz="1400" dirty="0"/>
                        <a:t>) What is the highest level of formal education that you have attained or plan to attain within the next 2 years?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483704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5) Select the title most similar to your current role (or most recent title if retired)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6) For how many years have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you been writing code and/or programming?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7</a:t>
                      </a:r>
                      <a:r>
                        <a:rPr lang="en-US" sz="1400" dirty="0"/>
                        <a:t>) What programming languages do you use on a regular basis? (Select all that apply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8) What programming language would you recommend an aspiring data scientist to learn first?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31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9</a:t>
                      </a:r>
                      <a:r>
                        <a:rPr lang="en-US" sz="1400" dirty="0"/>
                        <a:t>) Which of the following integrated development environments (IDE's) do you use on a regular basis?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10</a:t>
                      </a:r>
                      <a:r>
                        <a:rPr lang="en-US" sz="1400" dirty="0"/>
                        <a:t>) Which of the following hosted notebook products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11</a:t>
                      </a:r>
                      <a:r>
                        <a:rPr lang="en-US" sz="1400" dirty="0"/>
                        <a:t>) What type of computing platform do you use most often for your data science projects?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12</a:t>
                      </a:r>
                      <a:r>
                        <a:rPr lang="en-US" sz="1400" dirty="0"/>
                        <a:t>) Which types of specialized hardware do you use on a regular basis? (Select all that apply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18557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13</a:t>
                      </a:r>
                      <a:r>
                        <a:rPr lang="en-US" sz="1400" dirty="0"/>
                        <a:t>) Approximately how many times have you used a TPU (tensor processing unit)?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14</a:t>
                      </a:r>
                      <a:r>
                        <a:rPr lang="en-US" sz="1400" dirty="0"/>
                        <a:t>) What data visualization libraries or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0" action="ppaction://hlinksldjump"/>
                        </a:rPr>
                        <a:t>15</a:t>
                      </a:r>
                      <a:r>
                        <a:rPr lang="en-US" sz="1400" dirty="0"/>
                        <a:t>) For how many years have you used machine learning methods?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16</a:t>
                      </a:r>
                      <a:r>
                        <a:rPr lang="en-US" sz="1400" dirty="0"/>
                        <a:t>) Which of the following machine learning frameworks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75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BC4B37F-901A-5686-F301-E4C3FFAB8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20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A9164F8-F529-449D-05CA-A86CCC5A3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15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46C3663E-EB5B-6850-CFF4-30C5C1CB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36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6BE3FC6B-C52F-B80F-0EB0-6016613C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084872C-EFA9-A195-072D-FBDD0724D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58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1D46E84C-DBCD-3CBD-4378-A2CAACBD7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65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C9DE65B-4B68-84D8-2E7F-53D4944B5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03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678900F-CEF8-7015-8ECA-02C2DD62F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3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61029829"/>
              </p:ext>
            </p:extLst>
          </p:nvPr>
        </p:nvGraphicFramePr>
        <p:xfrm>
          <a:off x="391886" y="1081839"/>
          <a:ext cx="11392676" cy="5352507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33704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6289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0209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993981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160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17</a:t>
                      </a:r>
                      <a:r>
                        <a:rPr lang="en-US" sz="1400" dirty="0"/>
                        <a:t>) Which of the following ML algorithms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18</a:t>
                      </a:r>
                      <a:r>
                        <a:rPr lang="en-US" sz="1400" dirty="0"/>
                        <a:t>) Which categories of computer vision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19</a:t>
                      </a:r>
                      <a:r>
                        <a:rPr lang="en-US" sz="1400" dirty="0"/>
                        <a:t>) Which of the following natural language processing (NLP)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20</a:t>
                      </a:r>
                      <a:r>
                        <a:rPr lang="en-US" sz="1400" dirty="0"/>
                        <a:t>) What is the size of the company where you are employed?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53965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22</a:t>
                      </a:r>
                      <a:r>
                        <a:rPr lang="en-US" sz="1400" dirty="0"/>
                        <a:t>) Does your current employer incorporate machine learning methods into their business?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23</a:t>
                      </a:r>
                      <a:r>
                        <a:rPr lang="en-US" sz="1400" dirty="0"/>
                        <a:t>) Select any activities that make up an important part of your role at work: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24</a:t>
                      </a:r>
                      <a:r>
                        <a:rPr lang="en-US" sz="1400" dirty="0"/>
                        <a:t>) What is your current yearly compensation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25</a:t>
                      </a:r>
                      <a:r>
                        <a:rPr lang="en-US" sz="1400" dirty="0"/>
                        <a:t>) Approximately how much money have you (or your team) spent on machine learning and/or cloud computing services at home (or at work) in the past 5 years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0" action="ppaction://hlinksldjump"/>
                        </a:rPr>
                        <a:t>26A</a:t>
                      </a:r>
                      <a:r>
                        <a:rPr lang="en-US" sz="1400" dirty="0"/>
                        <a:t>) Which of the following cloud computing platforms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27A</a:t>
                      </a:r>
                      <a:r>
                        <a:rPr lang="en-US" sz="1400" dirty="0"/>
                        <a:t>) Do you use any of the following cloud computing products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2" action="ppaction://hlinksldjump"/>
                        </a:rPr>
                        <a:t>28A</a:t>
                      </a:r>
                      <a:r>
                        <a:rPr lang="en-US" sz="1400" dirty="0"/>
                        <a:t>) Do you use any of the following machine learning products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3" action="ppaction://hlinksldjump"/>
                        </a:rPr>
                        <a:t>29A</a:t>
                      </a:r>
                      <a:r>
                        <a:rPr lang="en-US" sz="1400" dirty="0"/>
                        <a:t>) Which of the following big data products (relational databases, data warehouses, data lakes, or similar)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4" action="ppaction://hlinksldjump"/>
                        </a:rPr>
                        <a:t>30</a:t>
                      </a:r>
                      <a:r>
                        <a:rPr lang="en-US" sz="1400" dirty="0"/>
                        <a:t>) Which of the following big data products (relational database, data warehouse, data lake, or similar) do you use most often?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5" action="ppaction://hlinksldjump"/>
                        </a:rPr>
                        <a:t>31A</a:t>
                      </a:r>
                      <a:r>
                        <a:rPr lang="en-US" sz="1400" dirty="0"/>
                        <a:t>) Which of the following business intelligence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i="1" cap="none" spc="0" dirty="0">
                          <a:solidFill>
                            <a:schemeClr val="tx1"/>
                          </a:solidFill>
                          <a:hlinkClick r:id="rId16" action="ppaction://hlinksldjump"/>
                        </a:rPr>
                        <a:t>32</a:t>
                      </a:r>
                      <a:r>
                        <a:rPr lang="en-US" sz="1400" i="1" cap="none" spc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en-US" sz="1400" dirty="0"/>
                        <a:t>Which of the following business intelligence tools do you use most often?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7" action="ppaction://hlinksldjump"/>
                        </a:rPr>
                        <a:t>33A</a:t>
                      </a:r>
                      <a:r>
                        <a:rPr lang="en-US" sz="1400" dirty="0"/>
                        <a:t>) Do you use any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038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7114447"/>
              </p:ext>
            </p:extLst>
          </p:nvPr>
        </p:nvGraphicFramePr>
        <p:xfrm>
          <a:off x="320350" y="1819923"/>
          <a:ext cx="11605318" cy="3693109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155149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739982">
                  <a:extLst>
                    <a:ext uri="{9D8B030D-6E8A-4147-A177-3AD203B41FA5}">
                      <a16:colId xmlns:a16="http://schemas.microsoft.com/office/drawing/2014/main" val="2847893652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7176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34A</a:t>
                      </a:r>
                      <a:r>
                        <a:rPr lang="en-US" sz="1400" dirty="0"/>
                        <a:t>) Which of the following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35A</a:t>
                      </a:r>
                      <a:r>
                        <a:rPr lang="en-US" sz="1400" dirty="0"/>
                        <a:t>) Do you use any tools to help manage machine learning experiments? (Select all that apply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36</a:t>
                      </a:r>
                      <a:r>
                        <a:rPr lang="en-US" sz="1400" dirty="0"/>
                        <a:t>) Where do you publicly share or deploy your data analysis or machine learning applications?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37</a:t>
                      </a:r>
                      <a:r>
                        <a:rPr lang="en-US" sz="1400" dirty="0"/>
                        <a:t>) On which platforms have you begun or completed data science courses?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97548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6" action="ppaction://hlinksldjump"/>
                        </a:rPr>
                        <a:t>38</a:t>
                      </a:r>
                      <a:r>
                        <a:rPr lang="en-US" sz="1400" dirty="0"/>
                        <a:t>) What is the primary tool that you use at work or school to analyze data? (Include text response)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7" action="ppaction://hlinksldjump"/>
                        </a:rPr>
                        <a:t>39</a:t>
                      </a:r>
                      <a:r>
                        <a:rPr lang="en-US" sz="1400" dirty="0"/>
                        <a:t>) Who/what are your favorite media sources that report on data science topics?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523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Supplementary Questions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42528418"/>
              </p:ext>
            </p:extLst>
          </p:nvPr>
        </p:nvGraphicFramePr>
        <p:xfrm>
          <a:off x="320351" y="1081842"/>
          <a:ext cx="11551299" cy="5265683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41112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2803445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26B</a:t>
                      </a:r>
                      <a:r>
                        <a:rPr lang="en-US" sz="1400" dirty="0"/>
                        <a:t>) Which of the following cloud computing platforms do you hope to become more familiar with in the next 2 years?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27B</a:t>
                      </a:r>
                      <a:r>
                        <a:rPr lang="en-US" sz="1400" dirty="0"/>
                        <a:t>) In the next 2 years, do you hope to become more familiar with any of these specific cloud computing products?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28B</a:t>
                      </a:r>
                      <a:r>
                        <a:rPr lang="en-US" sz="1400" dirty="0"/>
                        <a:t>) In the next 2 years, do you hope to become more familiar with any of these specific machine learning products?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29B</a:t>
                      </a:r>
                      <a:r>
                        <a:rPr lang="en-US" sz="1400" dirty="0"/>
                        <a:t>) Which of the following big data products (relational databases, data warehouses, data lakes, or similar) do you hope to become more familiar with in the next 2 years?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46223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31B</a:t>
                      </a:r>
                      <a:r>
                        <a:rPr lang="en-US" sz="1400" dirty="0"/>
                        <a:t>) Which of the following business intelligence tools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33B</a:t>
                      </a:r>
                      <a:r>
                        <a:rPr lang="en-US" sz="1400" dirty="0"/>
                        <a:t>) Which categories of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34B</a:t>
                      </a:r>
                      <a:r>
                        <a:rPr lang="en-US" sz="1400" dirty="0"/>
                        <a:t>) Which specific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9" action="ppaction://hlinksldjump"/>
                        </a:rPr>
                        <a:t>35B</a:t>
                      </a:r>
                      <a:r>
                        <a:rPr lang="en-US" sz="1400" dirty="0"/>
                        <a:t>) In the next 2 years, do you hope to become more familiar with any of these tools for managing ML experiments?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506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B2909BFC-41D6-FF22-847E-371781502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8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AB72233-EC50-63F3-52C4-38CF2940E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216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{F13E52B3-66D7-4FE4-BCD5-1B967FF55963}tf22712842_win32</Template>
  <TotalTime>762</TotalTime>
  <Words>1219</Words>
  <Application>Microsoft Office PowerPoint</Application>
  <PresentationFormat>Widescreen</PresentationFormat>
  <Paragraphs>69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Bookman Old Style</vt:lpstr>
      <vt:lpstr>Calibri</vt:lpstr>
      <vt:lpstr>Franklin Gothic Book</vt:lpstr>
      <vt:lpstr>1_RetrospectVTI</vt:lpstr>
      <vt:lpstr>Data Engineers</vt:lpstr>
      <vt:lpstr>Read Before You Continue</vt:lpstr>
      <vt:lpstr>Objectives</vt:lpstr>
      <vt:lpstr>The Questions</vt:lpstr>
      <vt:lpstr>The Questions</vt:lpstr>
      <vt:lpstr>The Questions</vt:lpstr>
      <vt:lpstr>Supplementary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Analysts</dc:title>
  <dc:creator>dane Mokao</dc:creator>
  <cp:lastModifiedBy>dane Mokao</cp:lastModifiedBy>
  <cp:revision>8</cp:revision>
  <dcterms:created xsi:type="dcterms:W3CDTF">2022-08-03T13:53:31Z</dcterms:created>
  <dcterms:modified xsi:type="dcterms:W3CDTF">2022-08-06T14:20:14Z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